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152" d="100"/>
          <a:sy n="152" d="100"/>
        </p:scale>
        <p:origin x="5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f880d0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f880d0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5d5ee4a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45d5ee4a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5f6d7fce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8FA"/>
                </a:highlight>
              </a:rPr>
              <a:t>We are now open for questions</a:t>
            </a:r>
            <a:endParaRPr sz="1050">
              <a:solidFill>
                <a:schemeClr val="dk1"/>
              </a:solidFill>
              <a:highlight>
                <a:srgbClr val="F7F8FA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50">
              <a:solidFill>
                <a:srgbClr val="4A90E2"/>
              </a:solidFill>
              <a:highlight>
                <a:srgbClr val="F7F8FA"/>
              </a:highlight>
            </a:endParaRPr>
          </a:p>
        </p:txBody>
      </p:sp>
      <p:sp>
        <p:nvSpPr>
          <p:cNvPr id="211" name="Google Shape;211;ge5f6d7fc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5d5ee4ad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45d5ee4ad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5d5ee4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5d5ee4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45d5ee4a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45d5ee4a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5d5ee4a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5d5ee4a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5d5ee4a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5d5ee4a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Brendon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5d5ee4a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45d5ee4a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45d5ee4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45d5ee4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3e8968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3e8968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 descr="RU_SHIELD_LOGOTYPE_CMYK_K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71450"/>
            <a:ext cx="3228977" cy="87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 rot="5400000">
            <a:off x="2871750" y="-1271550"/>
            <a:ext cx="3400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 rot="5400000">
            <a:off x="5614950" y="1471650"/>
            <a:ext cx="4086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1423950" y="-509550"/>
            <a:ext cx="40863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POnTheFlyLayout">
  <p:cSld name="TPOnTheFlyLayou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0000" y="1200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gradFill>
          <a:gsLst>
            <a:gs pos="0">
              <a:srgbClr val="5992A2"/>
            </a:gs>
            <a:gs pos="38000">
              <a:srgbClr val="5992A2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084111" y="629276"/>
            <a:ext cx="4967661" cy="2917174"/>
          </a:xfrm>
          <a:custGeom>
            <a:avLst/>
            <a:gdLst/>
            <a:ahLst/>
            <a:cxnLst/>
            <a:rect l="l" t="t" r="r" b="b"/>
            <a:pathLst>
              <a:path w="10035679" h="5893281" extrusionOk="0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lt1">
              <a:alpha val="149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2271649" y="661699"/>
            <a:ext cx="4760628" cy="2725912"/>
            <a:chOff x="-283737" y="64224"/>
            <a:chExt cx="2641418" cy="1512463"/>
          </a:xfrm>
        </p:grpSpPr>
        <p:cxnSp>
          <p:nvCxnSpPr>
            <p:cNvPr id="70" name="Google Shape;70;p15"/>
            <p:cNvCxnSpPr>
              <a:stCxn id="71" idx="7"/>
              <a:endCxn id="72" idx="3"/>
            </p:cNvCxnSpPr>
            <p:nvPr/>
          </p:nvCxnSpPr>
          <p:spPr>
            <a:xfrm flipH="1">
              <a:off x="1655367" y="505962"/>
              <a:ext cx="65700" cy="246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5"/>
            <p:cNvCxnSpPr>
              <a:stCxn id="74" idx="4"/>
              <a:endCxn id="75" idx="1"/>
            </p:cNvCxnSpPr>
            <p:nvPr/>
          </p:nvCxnSpPr>
          <p:spPr>
            <a:xfrm rot="10800000">
              <a:off x="930378" y="805404"/>
              <a:ext cx="18930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5"/>
            <p:cNvCxnSpPr>
              <a:stCxn id="77" idx="2"/>
              <a:endCxn id="78" idx="6"/>
            </p:cNvCxnSpPr>
            <p:nvPr/>
          </p:nvCxnSpPr>
          <p:spPr>
            <a:xfrm>
              <a:off x="286481" y="201355"/>
              <a:ext cx="449100" cy="287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5"/>
            <p:cNvCxnSpPr>
              <a:stCxn id="75" idx="5"/>
              <a:endCxn id="77" idx="1"/>
            </p:cNvCxnSpPr>
            <p:nvPr/>
          </p:nvCxnSpPr>
          <p:spPr>
            <a:xfrm rot="10800000">
              <a:off x="282481" y="233887"/>
              <a:ext cx="600900" cy="54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5"/>
            <p:cNvCxnSpPr>
              <a:stCxn id="74" idx="5"/>
              <a:endCxn id="81" idx="1"/>
            </p:cNvCxnSpPr>
            <p:nvPr/>
          </p:nvCxnSpPr>
          <p:spPr>
            <a:xfrm rot="10800000">
              <a:off x="485365" y="869200"/>
              <a:ext cx="616500" cy="162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5"/>
            <p:cNvCxnSpPr>
              <a:stCxn id="77" idx="0"/>
              <a:endCxn id="81" idx="4"/>
            </p:cNvCxnSpPr>
            <p:nvPr/>
          </p:nvCxnSpPr>
          <p:spPr>
            <a:xfrm>
              <a:off x="256481" y="253855"/>
              <a:ext cx="198300" cy="57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5"/>
            <p:cNvCxnSpPr>
              <a:stCxn id="75" idx="3"/>
              <a:endCxn id="78" idx="0"/>
            </p:cNvCxnSpPr>
            <p:nvPr/>
          </p:nvCxnSpPr>
          <p:spPr>
            <a:xfrm rot="10800000">
              <a:off x="785292" y="517617"/>
              <a:ext cx="1350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5"/>
            <p:cNvCxnSpPr>
              <a:stCxn id="74" idx="6"/>
              <a:endCxn id="85" idx="2"/>
            </p:cNvCxnSpPr>
            <p:nvPr/>
          </p:nvCxnSpPr>
          <p:spPr>
            <a:xfrm flipH="1">
              <a:off x="582828" y="1062054"/>
              <a:ext cx="524400" cy="136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5"/>
            <p:cNvCxnSpPr>
              <a:stCxn id="77" idx="7"/>
              <a:endCxn id="87" idx="3"/>
            </p:cNvCxnSpPr>
            <p:nvPr/>
          </p:nvCxnSpPr>
          <p:spPr>
            <a:xfrm flipH="1">
              <a:off x="195218" y="249728"/>
              <a:ext cx="28800" cy="476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15"/>
            <p:cNvCxnSpPr>
              <a:stCxn id="75" idx="6"/>
              <a:endCxn id="81" idx="2"/>
            </p:cNvCxnSpPr>
            <p:nvPr/>
          </p:nvCxnSpPr>
          <p:spPr>
            <a:xfrm flipH="1">
              <a:off x="488022" y="798908"/>
              <a:ext cx="392700" cy="4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15"/>
            <p:cNvCxnSpPr>
              <a:stCxn id="90" idx="0"/>
              <a:endCxn id="78" idx="4"/>
            </p:cNvCxnSpPr>
            <p:nvPr/>
          </p:nvCxnSpPr>
          <p:spPr>
            <a:xfrm>
              <a:off x="722673" y="154364"/>
              <a:ext cx="41400" cy="285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5"/>
            <p:cNvCxnSpPr>
              <a:stCxn id="81" idx="6"/>
              <a:endCxn id="87" idx="2"/>
            </p:cNvCxnSpPr>
            <p:nvPr/>
          </p:nvCxnSpPr>
          <p:spPr>
            <a:xfrm rot="10800000">
              <a:off x="214330" y="750140"/>
              <a:ext cx="221400" cy="112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5"/>
            <p:cNvCxnSpPr>
              <a:stCxn id="93" idx="1"/>
              <a:endCxn id="87" idx="4"/>
            </p:cNvCxnSpPr>
            <p:nvPr/>
          </p:nvCxnSpPr>
          <p:spPr>
            <a:xfrm>
              <a:off x="-227147" y="448996"/>
              <a:ext cx="391500" cy="27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5"/>
            <p:cNvCxnSpPr>
              <a:stCxn id="85" idx="6"/>
              <a:endCxn id="87" idx="1"/>
            </p:cNvCxnSpPr>
            <p:nvPr/>
          </p:nvCxnSpPr>
          <p:spPr>
            <a:xfrm rot="10800000">
              <a:off x="210359" y="780924"/>
              <a:ext cx="320400" cy="431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15"/>
            <p:cNvCxnSpPr>
              <a:stCxn id="85" idx="7"/>
              <a:endCxn id="96" idx="3"/>
            </p:cNvCxnSpPr>
            <p:nvPr/>
          </p:nvCxnSpPr>
          <p:spPr>
            <a:xfrm flipH="1">
              <a:off x="408388" y="1228714"/>
              <a:ext cx="135000" cy="263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15"/>
            <p:cNvCxnSpPr>
              <a:stCxn id="96" idx="5"/>
              <a:endCxn id="87" idx="0"/>
            </p:cNvCxnSpPr>
            <p:nvPr/>
          </p:nvCxnSpPr>
          <p:spPr>
            <a:xfrm rot="10800000">
              <a:off x="185652" y="799934"/>
              <a:ext cx="167400" cy="706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98;p15"/>
            <p:cNvCxnSpPr>
              <a:stCxn id="96" idx="6"/>
              <a:endCxn id="99" idx="1"/>
            </p:cNvCxnSpPr>
            <p:nvPr/>
          </p:nvCxnSpPr>
          <p:spPr>
            <a:xfrm rot="10800000">
              <a:off x="71316" y="1209637"/>
              <a:ext cx="277800" cy="327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00;p15"/>
            <p:cNvCxnSpPr>
              <a:stCxn id="101" idx="1"/>
              <a:endCxn id="72" idx="5"/>
            </p:cNvCxnSpPr>
            <p:nvPr/>
          </p:nvCxnSpPr>
          <p:spPr>
            <a:xfrm>
              <a:off x="1284518" y="551636"/>
              <a:ext cx="322500" cy="231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" name="Google Shape;102;p15"/>
            <p:cNvCxnSpPr>
              <a:stCxn id="78" idx="2"/>
              <a:endCxn id="101" idx="6"/>
            </p:cNvCxnSpPr>
            <p:nvPr/>
          </p:nvCxnSpPr>
          <p:spPr>
            <a:xfrm>
              <a:off x="813732" y="467725"/>
              <a:ext cx="392400" cy="7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15"/>
            <p:cNvCxnSpPr>
              <a:stCxn id="90" idx="1"/>
              <a:endCxn id="101" idx="5"/>
            </p:cNvCxnSpPr>
            <p:nvPr/>
          </p:nvCxnSpPr>
          <p:spPr>
            <a:xfrm>
              <a:off x="747237" y="135366"/>
              <a:ext cx="462900" cy="373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15"/>
            <p:cNvCxnSpPr>
              <a:stCxn id="105" idx="7"/>
              <a:endCxn id="101" idx="3"/>
            </p:cNvCxnSpPr>
            <p:nvPr/>
          </p:nvCxnSpPr>
          <p:spPr>
            <a:xfrm flipH="1">
              <a:off x="1268672" y="120814"/>
              <a:ext cx="340200" cy="372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15"/>
            <p:cNvCxnSpPr>
              <a:stCxn id="71" idx="6"/>
              <a:endCxn id="101" idx="2"/>
            </p:cNvCxnSpPr>
            <p:nvPr/>
          </p:nvCxnSpPr>
          <p:spPr>
            <a:xfrm flipH="1">
              <a:off x="1288670" y="481398"/>
              <a:ext cx="413400" cy="37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15"/>
            <p:cNvCxnSpPr>
              <a:stCxn id="108" idx="7"/>
              <a:endCxn id="71" idx="3"/>
            </p:cNvCxnSpPr>
            <p:nvPr/>
          </p:nvCxnSpPr>
          <p:spPr>
            <a:xfrm flipH="1">
              <a:off x="1761348" y="145218"/>
              <a:ext cx="251700" cy="290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15"/>
            <p:cNvCxnSpPr>
              <a:stCxn id="108" idx="6"/>
              <a:endCxn id="105" idx="2"/>
            </p:cNvCxnSpPr>
            <p:nvPr/>
          </p:nvCxnSpPr>
          <p:spPr>
            <a:xfrm rot="10800000">
              <a:off x="1648519" y="90428"/>
              <a:ext cx="351900" cy="38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15"/>
            <p:cNvCxnSpPr>
              <a:stCxn id="105" idx="6"/>
              <a:endCxn id="90" idx="2"/>
            </p:cNvCxnSpPr>
            <p:nvPr/>
          </p:nvCxnSpPr>
          <p:spPr>
            <a:xfrm rot="10800000">
              <a:off x="751143" y="104424"/>
              <a:ext cx="84510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15"/>
            <p:cNvCxnSpPr>
              <a:stCxn id="90" idx="6"/>
              <a:endCxn id="77" idx="3"/>
            </p:cNvCxnSpPr>
            <p:nvPr/>
          </p:nvCxnSpPr>
          <p:spPr>
            <a:xfrm flipH="1">
              <a:off x="266373" y="125864"/>
              <a:ext cx="406500" cy="4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15"/>
            <p:cNvCxnSpPr>
              <a:stCxn id="93" idx="3"/>
              <a:endCxn id="77" idx="6"/>
            </p:cNvCxnSpPr>
            <p:nvPr/>
          </p:nvCxnSpPr>
          <p:spPr>
            <a:xfrm rot="10800000" flipH="1">
              <a:off x="-237117" y="223985"/>
              <a:ext cx="441000" cy="188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15"/>
            <p:cNvCxnSpPr>
              <a:stCxn id="85" idx="4"/>
              <a:endCxn id="81" idx="0"/>
            </p:cNvCxnSpPr>
            <p:nvPr/>
          </p:nvCxnSpPr>
          <p:spPr>
            <a:xfrm rot="10800000">
              <a:off x="468809" y="881574"/>
              <a:ext cx="81000" cy="29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15"/>
            <p:cNvCxnSpPr>
              <a:stCxn id="115" idx="2"/>
              <a:endCxn id="87" idx="6"/>
            </p:cNvCxnSpPr>
            <p:nvPr/>
          </p:nvCxnSpPr>
          <p:spPr>
            <a:xfrm rot="10800000" flipH="1">
              <a:off x="30508" y="771607"/>
              <a:ext cx="105300" cy="54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15"/>
            <p:cNvCxnSpPr>
              <a:stCxn id="87" idx="7"/>
              <a:endCxn id="99" idx="3"/>
            </p:cNvCxnSpPr>
            <p:nvPr/>
          </p:nvCxnSpPr>
          <p:spPr>
            <a:xfrm flipH="1">
              <a:off x="61352" y="796122"/>
              <a:ext cx="93600" cy="37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Google Shape;74;p15"/>
            <p:cNvSpPr/>
            <p:nvPr/>
          </p:nvSpPr>
          <p:spPr>
            <a:xfrm rot="8852704">
              <a:off x="1100898" y="999774"/>
              <a:ext cx="81061" cy="8106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 rot="9884693">
              <a:off x="1204638" y="487666"/>
              <a:ext cx="85513" cy="85513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9886922">
              <a:off x="1700647" y="430175"/>
              <a:ext cx="81145" cy="81145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 rot="9893057">
              <a:off x="1595307" y="70338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 rot="9886922">
              <a:off x="671450" y="74641"/>
              <a:ext cx="81145" cy="81145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 rot="9884693">
              <a:off x="202475" y="169848"/>
              <a:ext cx="85513" cy="85513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 rot="9893057">
              <a:off x="-277623" y="408490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 rot="9886922">
              <a:off x="134532" y="720335"/>
              <a:ext cx="81145" cy="81145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 rot="9886922">
              <a:off x="347693" y="1486314"/>
              <a:ext cx="81145" cy="81145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 rot="9893057">
              <a:off x="529823" y="1178238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 rot="9886922">
              <a:off x="734009" y="437802"/>
              <a:ext cx="81145" cy="81145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9893057">
              <a:off x="434794" y="828554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 rot="9893057">
              <a:off x="879786" y="764822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" name="Google Shape;117;p15"/>
            <p:cNvCxnSpPr>
              <a:stCxn id="75" idx="2"/>
              <a:endCxn id="101" idx="7"/>
            </p:cNvCxnSpPr>
            <p:nvPr/>
          </p:nvCxnSpPr>
          <p:spPr>
            <a:xfrm rot="10800000" flipH="1">
              <a:off x="932922" y="567608"/>
              <a:ext cx="293400" cy="2172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15"/>
            <p:cNvCxnSpPr>
              <a:stCxn id="71" idx="4"/>
              <a:endCxn id="105" idx="1"/>
            </p:cNvCxnSpPr>
            <p:nvPr/>
          </p:nvCxnSpPr>
          <p:spPr>
            <a:xfrm rot="10800000">
              <a:off x="1645670" y="110898"/>
              <a:ext cx="84900" cy="320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8" name="Google Shape;108;p15"/>
            <p:cNvSpPr/>
            <p:nvPr/>
          </p:nvSpPr>
          <p:spPr>
            <a:xfrm rot="9893057">
              <a:off x="1999483" y="94742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15"/>
            <p:cNvCxnSpPr>
              <a:stCxn id="108" idx="1"/>
              <a:endCxn id="120" idx="2"/>
            </p:cNvCxnSpPr>
            <p:nvPr/>
          </p:nvCxnSpPr>
          <p:spPr>
            <a:xfrm>
              <a:off x="2049959" y="135248"/>
              <a:ext cx="242100" cy="26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15"/>
            <p:cNvCxnSpPr>
              <a:stCxn id="120" idx="3"/>
              <a:endCxn id="71" idx="2"/>
            </p:cNvCxnSpPr>
            <p:nvPr/>
          </p:nvCxnSpPr>
          <p:spPr>
            <a:xfrm flipH="1">
              <a:off x="1780395" y="424167"/>
              <a:ext cx="506100" cy="36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15"/>
            <p:cNvCxnSpPr>
              <a:stCxn id="123" idx="6"/>
              <a:endCxn id="96" idx="2"/>
            </p:cNvCxnSpPr>
            <p:nvPr/>
          </p:nvCxnSpPr>
          <p:spPr>
            <a:xfrm flipH="1">
              <a:off x="427510" y="1328819"/>
              <a:ext cx="675000" cy="18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" name="Google Shape;124;p15"/>
            <p:cNvCxnSpPr>
              <a:stCxn id="71" idx="1"/>
              <a:endCxn id="125" idx="4"/>
            </p:cNvCxnSpPr>
            <p:nvPr/>
          </p:nvCxnSpPr>
          <p:spPr>
            <a:xfrm>
              <a:off x="1776434" y="490900"/>
              <a:ext cx="249000" cy="304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5" name="Google Shape;125;p15"/>
            <p:cNvSpPr/>
            <p:nvPr/>
          </p:nvSpPr>
          <p:spPr>
            <a:xfrm rot="8850405">
              <a:off x="2011589" y="790929"/>
              <a:ext cx="59754" cy="59754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15"/>
            <p:cNvCxnSpPr>
              <a:stCxn id="125" idx="6"/>
              <a:endCxn id="72" idx="1"/>
            </p:cNvCxnSpPr>
            <p:nvPr/>
          </p:nvCxnSpPr>
          <p:spPr>
            <a:xfrm rot="10800000">
              <a:off x="1686266" y="801156"/>
              <a:ext cx="330000" cy="35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15"/>
            <p:cNvCxnSpPr>
              <a:stCxn id="120" idx="4"/>
              <a:endCxn id="125" idx="2"/>
            </p:cNvCxnSpPr>
            <p:nvPr/>
          </p:nvCxnSpPr>
          <p:spPr>
            <a:xfrm flipH="1">
              <a:off x="2066681" y="443712"/>
              <a:ext cx="231600" cy="360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15"/>
            <p:cNvSpPr/>
            <p:nvPr/>
          </p:nvSpPr>
          <p:spPr>
            <a:xfrm rot="2184526">
              <a:off x="2286160" y="389891"/>
              <a:ext cx="59642" cy="59642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 rot="9893057">
              <a:off x="20871" y="1169134"/>
              <a:ext cx="54071" cy="5407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 rot="9890756">
              <a:off x="-13470" y="809679"/>
              <a:ext cx="44756" cy="44756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" name="Google Shape;128;p15"/>
            <p:cNvCxnSpPr>
              <a:stCxn id="115" idx="3"/>
              <a:endCxn id="93" idx="0"/>
            </p:cNvCxnSpPr>
            <p:nvPr/>
          </p:nvCxnSpPr>
          <p:spPr>
            <a:xfrm rot="10800000">
              <a:off x="-243655" y="461647"/>
              <a:ext cx="263700" cy="351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15"/>
            <p:cNvCxnSpPr>
              <a:stCxn id="99" idx="4"/>
              <a:endCxn id="115" idx="0"/>
            </p:cNvCxnSpPr>
            <p:nvPr/>
          </p:nvCxnSpPr>
          <p:spPr>
            <a:xfrm rot="10800000">
              <a:off x="14757" y="853570"/>
              <a:ext cx="26100" cy="316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2" name="Google Shape;72;p15"/>
            <p:cNvSpPr/>
            <p:nvPr/>
          </p:nvSpPr>
          <p:spPr>
            <a:xfrm rot="8852704">
              <a:off x="1606173" y="751802"/>
              <a:ext cx="81061" cy="8106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15"/>
            <p:cNvCxnSpPr>
              <a:stCxn id="74" idx="3"/>
              <a:endCxn id="101" idx="0"/>
            </p:cNvCxnSpPr>
            <p:nvPr/>
          </p:nvCxnSpPr>
          <p:spPr>
            <a:xfrm rot="10800000" flipH="1">
              <a:off x="1150231" y="571741"/>
              <a:ext cx="108300" cy="429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15"/>
            <p:cNvCxnSpPr>
              <a:stCxn id="74" idx="1"/>
              <a:endCxn id="72" idx="6"/>
            </p:cNvCxnSpPr>
            <p:nvPr/>
          </p:nvCxnSpPr>
          <p:spPr>
            <a:xfrm rot="10800000" flipH="1">
              <a:off x="1180990" y="814207"/>
              <a:ext cx="431400" cy="234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3" name="Google Shape;123;p15"/>
            <p:cNvSpPr/>
            <p:nvPr/>
          </p:nvSpPr>
          <p:spPr>
            <a:xfrm rot="8852704">
              <a:off x="1096179" y="1266538"/>
              <a:ext cx="81061" cy="81061"/>
            </a:xfrm>
            <a:prstGeom prst="ellipse">
              <a:avLst/>
            </a:prstGeom>
            <a:solidFill>
              <a:schemeClr val="lt1">
                <a:alpha val="14900"/>
              </a:schemeClr>
            </a:solidFill>
            <a:ln w="12700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5"/>
            <p:cNvCxnSpPr>
              <a:stCxn id="123" idx="5"/>
              <a:endCxn id="85" idx="1"/>
            </p:cNvCxnSpPr>
            <p:nvPr/>
          </p:nvCxnSpPr>
          <p:spPr>
            <a:xfrm rot="10800000">
              <a:off x="580247" y="1218765"/>
              <a:ext cx="516900" cy="79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15"/>
            <p:cNvCxnSpPr>
              <a:stCxn id="123" idx="3"/>
              <a:endCxn id="74" idx="7"/>
            </p:cNvCxnSpPr>
            <p:nvPr/>
          </p:nvCxnSpPr>
          <p:spPr>
            <a:xfrm rot="10800000">
              <a:off x="1132613" y="1080006"/>
              <a:ext cx="12900" cy="187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" name="Google Shape;134;p15"/>
            <p:cNvCxnSpPr>
              <a:stCxn id="123" idx="1"/>
            </p:cNvCxnSpPr>
            <p:nvPr/>
          </p:nvCxnSpPr>
          <p:spPr>
            <a:xfrm>
              <a:off x="1176272" y="1315872"/>
              <a:ext cx="829800" cy="62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/>
            </a:lvl1pPr>
            <a:lvl2pPr marL="914400" lvl="1" indent="-228600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sz="1350"/>
            </a:lvl2pPr>
            <a:lvl3pPr marL="137160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/>
            </a:lvl3pPr>
            <a:lvl4pPr marL="182880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sz="1050"/>
            </a:lvl4pPr>
            <a:lvl5pPr marL="228600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sz="1050"/>
            </a:lvl5pPr>
            <a:lvl6pPr marL="2743200" lvl="5" indent="-228600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None/>
              <a:defRPr sz="1050"/>
            </a:lvl6pPr>
            <a:lvl7pPr marL="3200400" lvl="6" indent="-228600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None/>
              <a:defRPr sz="1050"/>
            </a:lvl7pPr>
            <a:lvl8pPr marL="3657600" lvl="7" indent="-228600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None/>
              <a:defRPr sz="1050"/>
            </a:lvl8pPr>
            <a:lvl9pPr marL="4114800" lvl="8" indent="-228600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386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100"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/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/>
            </a:lvl3pPr>
            <a:lvl4pPr marL="182880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sz="1350"/>
            </a:lvl4pPr>
            <a:lvl5pPr marL="228600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»"/>
              <a:defRPr sz="1350"/>
            </a:lvl5pPr>
            <a:lvl6pPr marL="2743200" lvl="5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6pPr>
            <a:lvl7pPr marL="3200400" lvl="6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7pPr>
            <a:lvl8pPr marL="3657600" lvl="7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8pPr>
            <a:lvl9pPr marL="4114800" lvl="8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648200" y="1143000"/>
            <a:ext cx="40386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100"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/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/>
            </a:lvl3pPr>
            <a:lvl4pPr marL="182880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sz="1350"/>
            </a:lvl4pPr>
            <a:lvl5pPr marL="228600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»"/>
              <a:defRPr sz="1350"/>
            </a:lvl5pPr>
            <a:lvl6pPr marL="2743200" lvl="5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6pPr>
            <a:lvl7pPr marL="3200400" lvl="6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7pPr>
            <a:lvl8pPr marL="3657600" lvl="7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8pPr>
            <a:lvl9pPr marL="4114800" lvl="8" indent="-314325" algn="l" rtl="0">
              <a:spcBef>
                <a:spcPts val="270"/>
              </a:spcBef>
              <a:spcAft>
                <a:spcPts val="0"/>
              </a:spcAft>
              <a:buClr>
                <a:srgbClr val="5F5F5F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1"/>
            </a:lvl2pPr>
            <a:lvl3pPr marL="137160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sz="1350" b="1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/>
            </a:lvl1pPr>
            <a:lvl2pPr marL="91440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1500"/>
            </a:lvl2pPr>
            <a:lvl3pPr marL="137160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sz="1350"/>
            </a:lvl3pPr>
            <a:lvl4pPr marL="182880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–"/>
              <a:defRPr sz="1200"/>
            </a:lvl4pPr>
            <a:lvl5pPr marL="228600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»"/>
              <a:defRPr sz="1200"/>
            </a:lvl5pPr>
            <a:lvl6pPr marL="2743200" lvl="5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6pPr>
            <a:lvl7pPr marL="3200400" lvl="6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7pPr>
            <a:lvl8pPr marL="3657600" lvl="7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8pPr>
            <a:lvl9pPr marL="4114800" lvl="8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1"/>
            </a:lvl2pPr>
            <a:lvl3pPr marL="137160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sz="1350" b="1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/>
            </a:lvl1pPr>
            <a:lvl2pPr marL="91440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1500"/>
            </a:lvl2pPr>
            <a:lvl3pPr marL="137160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sz="1350"/>
            </a:lvl3pPr>
            <a:lvl4pPr marL="182880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–"/>
              <a:defRPr sz="1200"/>
            </a:lvl4pPr>
            <a:lvl5pPr marL="228600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»"/>
              <a:defRPr sz="1200"/>
            </a:lvl5pPr>
            <a:lvl6pPr marL="2743200" lvl="5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6pPr>
            <a:lvl7pPr marL="3200400" lvl="6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7pPr>
            <a:lvl8pPr marL="3657600" lvl="7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8pPr>
            <a:lvl9pPr marL="4114800" lvl="8" indent="-304800" algn="l" rtl="0">
              <a:spcBef>
                <a:spcPts val="24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/>
            </a:lvl1pPr>
            <a:lvl2pPr marL="91440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–"/>
              <a:defRPr sz="21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/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1500"/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sz="1500"/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Char char="»"/>
              <a:defRPr sz="1500"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Char char="»"/>
              <a:defRPr sz="1500"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Char char="»"/>
              <a:defRPr sz="1500"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sz="1050"/>
            </a:lvl1pPr>
            <a:lvl2pPr marL="914400" lvl="1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2pPr>
            <a:lvl3pPr marL="1371600" lvl="2" indent="-228600" algn="l" rtl="0"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sz="750"/>
            </a:lvl3pPr>
            <a:lvl4pPr marL="1828800" lvl="3" indent="-228600" algn="l" rtl="0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sz="675"/>
            </a:lvl4pPr>
            <a:lvl5pPr marL="2286000" lvl="4" indent="-228600" algn="l" rtl="0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sz="675"/>
            </a:lvl5pPr>
            <a:lvl6pPr marL="2743200" lvl="5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6pPr>
            <a:lvl7pPr marL="3200400" lvl="6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7pPr>
            <a:lvl8pPr marL="3657600" lvl="7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8pPr>
            <a:lvl9pPr marL="4114800" lvl="8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sz="1050"/>
            </a:lvl1pPr>
            <a:lvl2pPr marL="914400" lvl="1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2pPr>
            <a:lvl3pPr marL="1371600" lvl="2" indent="-228600" algn="l" rtl="0"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sz="750"/>
            </a:lvl3pPr>
            <a:lvl4pPr marL="1828800" lvl="3" indent="-228600" algn="l" rtl="0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sz="675"/>
            </a:lvl4pPr>
            <a:lvl5pPr marL="2286000" lvl="4" indent="-228600" algn="l" rtl="0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sz="675"/>
            </a:lvl5pPr>
            <a:lvl6pPr marL="2743200" lvl="5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6pPr>
            <a:lvl7pPr marL="3200400" lvl="6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7pPr>
            <a:lvl8pPr marL="3657600" lvl="7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8pPr>
            <a:lvl9pPr marL="4114800" lvl="8" indent="-228600" algn="l" rtl="0">
              <a:spcBef>
                <a:spcPts val="135"/>
              </a:spcBef>
              <a:spcAft>
                <a:spcPts val="0"/>
              </a:spcAft>
              <a:buClr>
                <a:srgbClr val="5F5F5F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3375" algn="l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5275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 rtl="0">
              <a:spcBef>
                <a:spcPts val="210"/>
              </a:spcBef>
              <a:spcAft>
                <a:spcPts val="0"/>
              </a:spcAft>
              <a:buClr>
                <a:srgbClr val="5F5F5F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876800" y="73820"/>
            <a:ext cx="4191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0" y="419100"/>
            <a:ext cx="9144000" cy="48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11" name="Google Shape;11;p1" descr="RU_SHIELD_LOGOTYPE_CMYK_K.eps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3069" y="57150"/>
            <a:ext cx="1192473" cy="323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at.ethz.ch/R-manual/R-devel/library/datasets/html/AirPassenger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ctrTitle"/>
          </p:nvPr>
        </p:nvSpPr>
        <p:spPr>
          <a:xfrm>
            <a:off x="685800" y="2316075"/>
            <a:ext cx="7772400" cy="91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b="1"/>
              <a:t>Forecasting Monthly International Airline Passengers</a:t>
            </a:r>
            <a:endParaRPr sz="23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–</a:t>
            </a:r>
            <a:r>
              <a:rPr lang="en" sz="2000"/>
              <a:t>Time Series Analysis Using ARIMA</a:t>
            </a: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750"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311700" y="3629525"/>
            <a:ext cx="8520600" cy="1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" sz="2500"/>
              <a:t>Rutgers Business School</a:t>
            </a:r>
            <a:endParaRPr sz="2500"/>
          </a:p>
          <a:p>
            <a:pPr marL="0" lvl="0" indent="0" algn="ctr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Yichun Wang</a:t>
            </a:r>
            <a:endParaRPr sz="24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301" y="0"/>
            <a:ext cx="4120701" cy="2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/>
              <a:t>12-Month Forecast Results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3109800" cy="271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Forecast computed on log scale and back-transformed.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Results: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Increasing passenger numbers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Seasonal peaks rising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Widening prediction intervals indicate higher uncertainty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175" y="1215600"/>
            <a:ext cx="5592426" cy="32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Conclusion &amp; Future Improvements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5122500" cy="394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AirPassengers shows strong trend + seasonality.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Log-transformed Seasonal ARIMA fits well.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Residuals behave like white noise.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- Forecasts reasonable and consistent.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Ways to </a:t>
            </a:r>
            <a:r>
              <a:rPr lang="en" b="1"/>
              <a:t>improve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Add external variables (GDP, fuel prices, holidays)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Try ETS / Exponential Smoothing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Rolling-origin cross-validation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Combine models for robustness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675" y="1295463"/>
            <a:ext cx="3479100" cy="2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0" y="3524739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 rot="8853202">
            <a:off x="6324446" y="2948443"/>
            <a:ext cx="107360" cy="107360"/>
          </a:xfrm>
          <a:prstGeom prst="ellipse">
            <a:avLst/>
          </a:prstGeom>
          <a:solidFill>
            <a:schemeClr val="lt1">
              <a:alpha val="14900"/>
            </a:schemeClr>
          </a:solidFill>
          <a:ln w="12700" cap="flat" cmpd="sng">
            <a:solidFill>
              <a:schemeClr val="lt1">
                <a:alpha val="149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27"/>
          <p:cNvCxnSpPr>
            <a:endCxn id="214" idx="1"/>
          </p:cNvCxnSpPr>
          <p:nvPr/>
        </p:nvCxnSpPr>
        <p:spPr>
          <a:xfrm flipH="1">
            <a:off x="6430522" y="2077490"/>
            <a:ext cx="20100" cy="936300"/>
          </a:xfrm>
          <a:prstGeom prst="straightConnector1">
            <a:avLst/>
          </a:prstGeom>
          <a:solidFill>
            <a:schemeClr val="lt1">
              <a:alpha val="14900"/>
            </a:schemeClr>
          </a:solidFill>
          <a:ln w="9525" cap="flat" cmpd="sng">
            <a:solidFill>
              <a:schemeClr val="lt1">
                <a:alpha val="149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27"/>
          <p:cNvCxnSpPr>
            <a:stCxn id="214" idx="3"/>
          </p:cNvCxnSpPr>
          <p:nvPr/>
        </p:nvCxnSpPr>
        <p:spPr>
          <a:xfrm rot="10800000">
            <a:off x="5789793" y="2035626"/>
            <a:ext cx="600000" cy="914100"/>
          </a:xfrm>
          <a:prstGeom prst="straightConnector1">
            <a:avLst/>
          </a:prstGeom>
          <a:solidFill>
            <a:schemeClr val="lt1">
              <a:alpha val="14900"/>
            </a:schemeClr>
          </a:solidFill>
          <a:ln w="9525" cap="flat" cmpd="sng">
            <a:solidFill>
              <a:schemeClr val="lt1">
                <a:alpha val="149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27"/>
          <p:cNvCxnSpPr>
            <a:stCxn id="214" idx="5"/>
          </p:cNvCxnSpPr>
          <p:nvPr/>
        </p:nvCxnSpPr>
        <p:spPr>
          <a:xfrm rot="10800000">
            <a:off x="4879429" y="2482556"/>
            <a:ext cx="1446300" cy="507900"/>
          </a:xfrm>
          <a:prstGeom prst="straightConnector1">
            <a:avLst/>
          </a:prstGeom>
          <a:solidFill>
            <a:schemeClr val="lt1">
              <a:alpha val="14900"/>
            </a:schemeClr>
          </a:solidFill>
          <a:ln w="9525" cap="flat" cmpd="sng">
            <a:solidFill>
              <a:schemeClr val="lt1">
                <a:alpha val="149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8" name="Google Shape;218;p27" descr="bebcf069a77a48b57852077145ce909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691" y="1537811"/>
            <a:ext cx="1674972" cy="1909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43749-8C70-D98A-4EB6-A77662F35B6A}"/>
              </a:ext>
            </a:extLst>
          </p:cNvPr>
          <p:cNvSpPr txBox="1"/>
          <p:nvPr/>
        </p:nvSpPr>
        <p:spPr>
          <a:xfrm>
            <a:off x="436461" y="568393"/>
            <a:ext cx="805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999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resource</a:t>
            </a:r>
            <a:r>
              <a:rPr lang="en-US" b="1" dirty="0">
                <a:solidFill>
                  <a:srgbClr val="009999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</a:p>
          <a:p>
            <a:r>
              <a:rPr lang="en-US" dirty="0">
                <a:solidFill>
                  <a:srgbClr val="009999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https://stat.ethz.ch/R-manual/R-devel/library/datasets/html/AirPassengers.</a:t>
            </a:r>
            <a:r>
              <a:rPr lang="en-US" dirty="0">
                <a:solidFill>
                  <a:schemeClr val="tx1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40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750"/>
              <a:t>What Do We Want to Forecast &amp; Why?</a:t>
            </a:r>
            <a:endParaRPr sz="17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7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Forecast the </a:t>
            </a:r>
            <a:r>
              <a:rPr lang="en" sz="1300" b="1">
                <a:solidFill>
                  <a:schemeClr val="dk1"/>
                </a:solidFill>
              </a:rPr>
              <a:t>monthly number of international airline passengers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Forecast horizon: </a:t>
            </a:r>
            <a:r>
              <a:rPr lang="en" sz="1300" b="1">
                <a:solidFill>
                  <a:schemeClr val="dk1"/>
                </a:solidFill>
              </a:rPr>
              <a:t>next 12 months beyond December 1960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Why it matters: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Airlines need accurate demand forecasting to plan </a:t>
            </a:r>
            <a:r>
              <a:rPr lang="en" sz="1300" b="1">
                <a:solidFill>
                  <a:schemeClr val="dk1"/>
                </a:solidFill>
              </a:rPr>
              <a:t>capacity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Supports </a:t>
            </a:r>
            <a:r>
              <a:rPr lang="en" sz="1300" b="1">
                <a:solidFill>
                  <a:schemeClr val="dk1"/>
                </a:solidFill>
              </a:rPr>
              <a:t>scheduling</a:t>
            </a:r>
            <a:r>
              <a:rPr lang="en" sz="1300">
                <a:solidFill>
                  <a:schemeClr val="dk1"/>
                </a:solidFill>
              </a:rPr>
              <a:t>, </a:t>
            </a:r>
            <a:r>
              <a:rPr lang="en" sz="1300" b="1">
                <a:solidFill>
                  <a:schemeClr val="dk1"/>
                </a:solidFill>
              </a:rPr>
              <a:t>staffing</a:t>
            </a:r>
            <a:r>
              <a:rPr lang="en" sz="1300">
                <a:solidFill>
                  <a:schemeClr val="dk1"/>
                </a:solidFill>
              </a:rPr>
              <a:t>, and </a:t>
            </a:r>
            <a:r>
              <a:rPr lang="en" sz="1300" b="1">
                <a:solidFill>
                  <a:schemeClr val="dk1"/>
                </a:solidFill>
              </a:rPr>
              <a:t>fuel planning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Helps reduce </a:t>
            </a:r>
            <a:r>
              <a:rPr lang="en" sz="1300" b="1">
                <a:solidFill>
                  <a:schemeClr val="dk1"/>
                </a:solidFill>
              </a:rPr>
              <a:t>operating costs</a:t>
            </a:r>
            <a:r>
              <a:rPr lang="en" sz="1300">
                <a:solidFill>
                  <a:schemeClr val="dk1"/>
                </a:solidFill>
              </a:rPr>
              <a:t> and improve </a:t>
            </a:r>
            <a:r>
              <a:rPr lang="en" sz="1300" b="1">
                <a:solidFill>
                  <a:schemeClr val="dk1"/>
                </a:solidFill>
              </a:rPr>
              <a:t>customer experience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3871519" cy="37897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" sz="1300" dirty="0">
                <a:solidFill>
                  <a:schemeClr val="dk1"/>
                </a:solidFill>
              </a:rPr>
              <a:t>Dataset: </a:t>
            </a:r>
            <a:r>
              <a:rPr lang="en" sz="1300" b="1" dirty="0" err="1">
                <a:solidFill>
                  <a:schemeClr val="dk1"/>
                </a:solidFill>
              </a:rPr>
              <a:t>AirPassengers</a:t>
            </a:r>
            <a:r>
              <a:rPr lang="en" sz="1300" dirty="0">
                <a:solidFill>
                  <a:schemeClr val="dk1"/>
                </a:solidFill>
              </a:rPr>
              <a:t> (classic time series dataset).</a:t>
            </a:r>
            <a:r>
              <a:rPr lang="en-US" sz="1400" dirty="0"/>
              <a:t> //https://</a:t>
            </a:r>
            <a:r>
              <a:rPr lang="en-US" sz="1400" dirty="0" err="1"/>
              <a:t>stat.ethz.ch</a:t>
            </a:r>
            <a:r>
              <a:rPr lang="en-US" sz="1400" dirty="0"/>
              <a:t>/R-manual/R-devel/library/datasets/html/</a:t>
            </a:r>
            <a:r>
              <a:rPr lang="en-US" sz="1400" dirty="0" err="1"/>
              <a:t>AirPassengers.html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Time range: </a:t>
            </a:r>
            <a:r>
              <a:rPr lang="en" sz="1300" b="1" dirty="0">
                <a:solidFill>
                  <a:schemeClr val="dk1"/>
                </a:solidFill>
              </a:rPr>
              <a:t>January 1949 – December 1960</a:t>
            </a:r>
            <a:r>
              <a:rPr lang="en" sz="1300" dirty="0">
                <a:solidFill>
                  <a:schemeClr val="dk1"/>
                </a:solidFill>
              </a:rPr>
              <a:t>.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Frequency: </a:t>
            </a:r>
            <a:r>
              <a:rPr lang="en" sz="1300" b="1" dirty="0">
                <a:solidFill>
                  <a:schemeClr val="dk1"/>
                </a:solidFill>
              </a:rPr>
              <a:t>Monthly, 144 observations</a:t>
            </a:r>
            <a:r>
              <a:rPr lang="en" sz="1300" dirty="0">
                <a:solidFill>
                  <a:schemeClr val="dk1"/>
                </a:solidFill>
              </a:rPr>
              <a:t>.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Value: Passenger counts in </a:t>
            </a:r>
            <a:r>
              <a:rPr lang="en" sz="1300" b="1" dirty="0">
                <a:solidFill>
                  <a:schemeClr val="dk1"/>
                </a:solidFill>
              </a:rPr>
              <a:t>thousands</a:t>
            </a:r>
            <a:r>
              <a:rPr lang="en" sz="1300" dirty="0">
                <a:solidFill>
                  <a:schemeClr val="dk1"/>
                </a:solidFill>
              </a:rPr>
              <a:t>.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</a:rPr>
              <a:t>Reliability: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Based on airline industry records.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Widely used in academic forecasting research.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19" y="742950"/>
            <a:ext cx="4661232" cy="35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ARIMA with auto.arima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40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Applied </a:t>
            </a:r>
            <a:r>
              <a:rPr lang="en" sz="1300" b="1">
                <a:solidFill>
                  <a:schemeClr val="dk1"/>
                </a:solidFill>
              </a:rPr>
              <a:t>log transformation</a:t>
            </a:r>
            <a:r>
              <a:rPr lang="en" sz="1300">
                <a:solidFill>
                  <a:schemeClr val="dk1"/>
                </a:solidFill>
              </a:rPr>
              <a:t> + </a:t>
            </a:r>
            <a:r>
              <a:rPr lang="en" sz="1300" b="1">
                <a:solidFill>
                  <a:schemeClr val="dk1"/>
                </a:solidFill>
              </a:rPr>
              <a:t>seasonal ARIMA</a:t>
            </a:r>
            <a:r>
              <a:rPr lang="en" sz="1300">
                <a:solidFill>
                  <a:schemeClr val="dk1"/>
                </a:solidFill>
              </a:rPr>
              <a:t> modeling.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Used </a:t>
            </a:r>
            <a:r>
              <a:rPr lang="en" sz="1300" b="1">
                <a:solidFill>
                  <a:schemeClr val="dk1"/>
                </a:solidFill>
              </a:rPr>
              <a:t>auto.arima</a:t>
            </a:r>
            <a:r>
              <a:rPr lang="en" sz="1300">
                <a:solidFill>
                  <a:schemeClr val="dk1"/>
                </a:solidFill>
              </a:rPr>
              <a:t> to automatically choose: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Differencing (d, D)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AR terms (p, P)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MA terms (q, Q)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Selection criterion: </a:t>
            </a:r>
            <a:r>
              <a:rPr lang="en" sz="1300" b="1">
                <a:solidFill>
                  <a:schemeClr val="dk1"/>
                </a:solidFill>
              </a:rPr>
              <a:t>minimize AICc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Accuracy measured using: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RMSE / MAE on a validation set (last 12 months).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Time Plot 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3355800" cy="37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Strong </a:t>
            </a:r>
            <a:r>
              <a:rPr lang="en" sz="1300" b="1">
                <a:solidFill>
                  <a:schemeClr val="dk1"/>
                </a:solidFill>
              </a:rPr>
              <a:t>upward trend</a:t>
            </a:r>
            <a:r>
              <a:rPr lang="en" sz="1300">
                <a:solidFill>
                  <a:schemeClr val="dk1"/>
                </a:solidFill>
              </a:rPr>
              <a:t> over the years.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Clear </a:t>
            </a:r>
            <a:r>
              <a:rPr lang="en" sz="1300" b="1">
                <a:solidFill>
                  <a:schemeClr val="dk1"/>
                </a:solidFill>
              </a:rPr>
              <a:t>seasonal pattern</a:t>
            </a:r>
            <a:r>
              <a:rPr lang="en" sz="1300">
                <a:solidFill>
                  <a:schemeClr val="dk1"/>
                </a:solidFill>
              </a:rPr>
              <a:t> repeating every 12 months.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Variance increases</a:t>
            </a:r>
            <a:r>
              <a:rPr lang="en" sz="1300">
                <a:solidFill>
                  <a:schemeClr val="dk1"/>
                </a:solidFill>
              </a:rPr>
              <a:t> over time → suggests </a:t>
            </a:r>
            <a:r>
              <a:rPr lang="en" sz="1300" b="1">
                <a:solidFill>
                  <a:schemeClr val="dk1"/>
                </a:solidFill>
              </a:rPr>
              <a:t>multiplicative</a:t>
            </a:r>
            <a:r>
              <a:rPr lang="en" sz="1300">
                <a:solidFill>
                  <a:schemeClr val="dk1"/>
                </a:solidFill>
              </a:rPr>
              <a:t> behavior.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Indicates we should use </a:t>
            </a:r>
            <a:r>
              <a:rPr lang="en" sz="1300" b="1">
                <a:solidFill>
                  <a:schemeClr val="dk1"/>
                </a:solidFill>
              </a:rPr>
              <a:t>log transformation</a:t>
            </a:r>
            <a:r>
              <a:rPr lang="en" sz="1300">
                <a:solidFill>
                  <a:schemeClr val="dk1"/>
                </a:solidFill>
              </a:rPr>
              <a:t> and a </a:t>
            </a:r>
            <a:r>
              <a:rPr lang="en" sz="1300" b="1">
                <a:solidFill>
                  <a:schemeClr val="dk1"/>
                </a:solidFill>
              </a:rPr>
              <a:t>seasonal model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550" y="1264800"/>
            <a:ext cx="5415066" cy="3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ACF Analysis：Autocorrelation Structure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3378000" cy="21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ACF shows: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Slow decay → non-stationary trend.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Strong spike at lag 12 → annual seasonality.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Confirms need for differencing + seasonal ARIMA.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900" y="1143000"/>
            <a:ext cx="5355949" cy="33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Log Transformation：Variance Stabilization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3243900" cy="28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Variance increases over time → use log(Passengers).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Log transformation: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• Stabilizes seasonal amplitude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• Makes model easier to fit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• Improves residual behavior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725" y="1143000"/>
            <a:ext cx="5435875" cy="30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Model Output &amp; Residual Analysis：Model Fit(Judgement)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257175" y="995150"/>
            <a:ext cx="3902400" cy="394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auto.arima selected a seasonal ARIMA model (often (2,1,1)(0,0,2)[12]).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Parameter interpretation: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MA(1): short‑term shock smoothing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Seasonal MA(1): annual seasonal adjustment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Residual analysis: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No trend or seasonality left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Residual ACF: no significant spikes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• Ljung–Box p-value &gt; 0.05 → white noise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175" y="1249125"/>
            <a:ext cx="4963200" cy="311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457200" y="1134100"/>
            <a:ext cx="7470600" cy="38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50"/>
              <a:t>Final Selected Model：Seasonal ARIMA model </a:t>
            </a:r>
            <a:endParaRPr sz="185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Reasons for Choosing This Model</a:t>
            </a:r>
            <a:endParaRPr sz="15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Lowest </a:t>
            </a:r>
            <a:r>
              <a:rPr lang="en" sz="1300" b="1">
                <a:solidFill>
                  <a:schemeClr val="dk1"/>
                </a:solidFill>
              </a:rPr>
              <a:t>AICc</a:t>
            </a:r>
            <a:r>
              <a:rPr lang="en" sz="1300">
                <a:solidFill>
                  <a:schemeClr val="dk1"/>
                </a:solidFill>
              </a:rPr>
              <a:t> among all candidate models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Captures both: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Long-term upward trend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Seasonal fluctuations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Residuals pass all diagnostics → no remaining structure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Strong performance on validation set (RMSE/MAE low)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Macintosh PowerPoint</Application>
  <PresentationFormat>On-screen Show (16:9)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Theme1</vt:lpstr>
      <vt:lpstr> Forecasting Monthly International Airline Passengers –Time Series Analysis Using ARIMA </vt:lpstr>
      <vt:lpstr>Problem Statement</vt:lpstr>
      <vt:lpstr>Dataset Description</vt:lpstr>
      <vt:lpstr>Methodology: ARIMA with auto.arima</vt:lpstr>
      <vt:lpstr>Exploratory Data Analysis: Time Plot </vt:lpstr>
      <vt:lpstr>ACF Analysis：Autocorrelation Structure</vt:lpstr>
      <vt:lpstr>Log Transformation：Variance Stabilization </vt:lpstr>
      <vt:lpstr>Model Output &amp; Residual Analysis：Model Fit(Judgement) </vt:lpstr>
      <vt:lpstr>Recommendation</vt:lpstr>
      <vt:lpstr>12-Month Forecast Results</vt:lpstr>
      <vt:lpstr>Conclusion &amp; Future Improvements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wang yichun</cp:lastModifiedBy>
  <cp:revision>1</cp:revision>
  <dcterms:modified xsi:type="dcterms:W3CDTF">2025-12-01T15:16:13Z</dcterms:modified>
</cp:coreProperties>
</file>